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59" r:id="rId6"/>
    <p:sldId id="262" r:id="rId7"/>
    <p:sldId id="263" r:id="rId8"/>
    <p:sldId id="260" r:id="rId9"/>
  </p:sldIdLst>
  <p:sldSz cx="12192000" cy="6858000"/>
  <p:notesSz cx="6858000" cy="9144000"/>
  <p:embeddedFontLst>
    <p:embeddedFont>
      <p:font typeface="Pacifico" panose="020B0604020202020204" charset="0"/>
      <p:regular r:id="rId11"/>
    </p:embeddedFont>
    <p:embeddedFont>
      <p:font typeface="Comic Sans MS" panose="030F0702030302020204" pitchFamily="66" charset="0"/>
      <p:regular r:id="rId12"/>
      <p:bold r:id="rId13"/>
      <p:italic r:id="rId14"/>
      <p:boldItalic r:id="rId15"/>
    </p:embeddedFont>
    <p:embeddedFont>
      <p:font typeface="Century Gothic" panose="020B0502020202020204" pitchFamily="34" charset="0"/>
      <p:regular r:id="rId16"/>
      <p:bold r:id="rId17"/>
      <p:italic r:id="rId18"/>
      <p:boldItalic r:id="rId19"/>
    </p:embeddedFont>
    <p:embeddedFont>
      <p:font typeface="Playfair Display Regular" panose="020B0604020202020204" charset="0"/>
      <p:bold r:id="rId20"/>
      <p:boldItalic r:id="rId21"/>
    </p:embeddedFont>
    <p:embeddedFont>
      <p:font typeface="Cooper Black" panose="0208090404030B020404" pitchFamily="18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59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566596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5728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9679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1165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52153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9948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2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0" y="4323810"/>
            <a:ext cx="1744652" cy="778589"/>
          </a:xfrm>
          <a:custGeom>
            <a:avLst/>
            <a:gdLst/>
            <a:ahLst/>
            <a:cxnLst/>
            <a:rect l="l" t="t" r="r" b="b"/>
            <a:pathLst>
              <a:path w="372" h="166" extrusionOk="0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 txBox="1">
            <a:spLocks noGrp="1"/>
          </p:cNvSpPr>
          <p:nvPr>
            <p:ph type="sldNum" idx="12"/>
          </p:nvPr>
        </p:nvSpPr>
        <p:spPr>
          <a:xfrm>
            <a:off x="531812" y="4529540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 txBox="1"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1"/>
          <p:cNvSpPr txBox="1"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1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1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1"/>
          <p:cNvSpPr/>
          <p:nvPr/>
        </p:nvSpPr>
        <p:spPr>
          <a:xfrm rot="10800000" flipH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1"/>
          <p:cNvSpPr txBox="1">
            <a:spLocks noGrp="1"/>
          </p:cNvSpPr>
          <p:nvPr>
            <p:ph type="sldNum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2"/>
          <p:cNvSpPr txBox="1">
            <a:spLocks noGrp="1"/>
          </p:cNvSpPr>
          <p:nvPr>
            <p:ph type="body" idx="1"/>
          </p:nvPr>
        </p:nvSpPr>
        <p:spPr>
          <a:xfrm>
            <a:off x="3275012" y="3505200"/>
            <a:ext cx="753655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14" name="Google Shape;114;p12"/>
          <p:cNvSpPr txBox="1">
            <a:spLocks noGrp="1"/>
          </p:cNvSpPr>
          <p:nvPr>
            <p:ph type="body" idx="2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2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2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2"/>
          <p:cNvSpPr/>
          <p:nvPr/>
        </p:nvSpPr>
        <p:spPr>
          <a:xfrm rot="10800000" flipH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2"/>
          <p:cNvSpPr txBox="1">
            <a:spLocks noGrp="1"/>
          </p:cNvSpPr>
          <p:nvPr>
            <p:ph type="sldNum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9" name="Google Shape;119;p12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0" name="Google Shape;120;p12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sz="4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body" idx="1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3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body" idx="1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body" idx="2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4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14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37" name="Google Shape;137;p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sz="4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body" idx="1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2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5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5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>
            <a:spLocks noGrp="1"/>
          </p:cNvSpPr>
          <p:nvPr>
            <p:ph type="title"/>
          </p:nvPr>
        </p:nvSpPr>
        <p:spPr>
          <a:xfrm rot="5400000">
            <a:off x="7756704" y="2165513"/>
            <a:ext cx="5283817" cy="220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body" idx="1"/>
          </p:nvPr>
        </p:nvSpPr>
        <p:spPr>
          <a:xfrm rot="5400000">
            <a:off x="3185803" y="30814"/>
            <a:ext cx="5283817" cy="6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7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"/>
          <p:cNvSpPr/>
          <p:nvPr/>
        </p:nvSpPr>
        <p:spPr>
          <a:xfrm rot="10800000" flipH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"/>
          <p:cNvSpPr txBox="1">
            <a:spLocks noGrp="1"/>
          </p:cNvSpPr>
          <p:nvPr>
            <p:ph type="sldNum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7190747" y="2126222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5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0" name="Google Shape;70;p6"/>
          <p:cNvSpPr txBox="1">
            <a:spLocks noGrp="1"/>
          </p:cNvSpPr>
          <p:nvPr>
            <p:ph type="body" idx="2"/>
          </p:nvPr>
        </p:nvSpPr>
        <p:spPr>
          <a:xfrm>
            <a:off x="2589212" y="2548966"/>
            <a:ext cx="4342893" cy="335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body" idx="3"/>
          </p:nvPr>
        </p:nvSpPr>
        <p:spPr>
          <a:xfrm>
            <a:off x="7506629" y="1969475"/>
            <a:ext cx="399900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body" idx="4"/>
          </p:nvPr>
        </p:nvSpPr>
        <p:spPr>
          <a:xfrm>
            <a:off x="7166957" y="2545738"/>
            <a:ext cx="4338674" cy="335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6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7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8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8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8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"/>
          <p:cNvSpPr txBox="1"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Century Gothic"/>
              <a:buNone/>
              <a:defRPr sz="20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body" idx="1"/>
          </p:nvPr>
        </p:nvSpPr>
        <p:spPr>
          <a:xfrm>
            <a:off x="6323012" y="446088"/>
            <a:ext cx="5181600" cy="541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body" idx="2"/>
          </p:nvPr>
        </p:nvSpPr>
        <p:spPr>
          <a:xfrm>
            <a:off x="2589212" y="1598613"/>
            <a:ext cx="3505199" cy="4262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9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 txBox="1"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0"/>
          <p:cNvSpPr>
            <a:spLocks noGrp="1"/>
          </p:cNvSpPr>
          <p:nvPr>
            <p:ph type="pic" idx="2"/>
          </p:nvPr>
        </p:nvSpPr>
        <p:spPr>
          <a:xfrm>
            <a:off x="2589212" y="634965"/>
            <a:ext cx="8915400" cy="3854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body" idx="1"/>
          </p:nvPr>
        </p:nvSpPr>
        <p:spPr>
          <a:xfrm>
            <a:off x="2589213" y="5367338"/>
            <a:ext cx="8915400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0" name="Google Shape;100;p10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0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0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DE6C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7" name="Google Shape;7;p1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1"/>
          <p:cNvGrpSpPr/>
          <p:nvPr/>
        </p:nvGrpSpPr>
        <p:grpSpPr>
          <a:xfrm>
            <a:off x="27222" y="-786"/>
            <a:ext cx="2356674" cy="6854039"/>
            <a:chOff x="6627813" y="194833"/>
            <a:chExt cx="1952625" cy="5678918"/>
          </a:xfrm>
        </p:grpSpPr>
        <p:sp>
          <p:nvSpPr>
            <p:cNvPr id="20" name="Google Shape;20;p1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1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5" name="Google Shape;35;p1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Google Shape;36;p1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Google Shape;37;p1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>
            <a:spLocks noGrp="1"/>
          </p:cNvSpPr>
          <p:nvPr>
            <p:ph type="ctrTitle"/>
          </p:nvPr>
        </p:nvSpPr>
        <p:spPr>
          <a:xfrm>
            <a:off x="2036952" y="749175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Century Gothic"/>
              <a:buNone/>
            </a:pPr>
            <a:r>
              <a:rPr lang="en-US" b="1" dirty="0" smtClean="0">
                <a:latin typeface="Times New Roman" panose="02020603050405020304" pitchFamily="18" charset="0"/>
                <a:ea typeface="Comic Sans MS"/>
                <a:cs typeface="Times New Roman" panose="02020603050405020304" pitchFamily="18" charset="0"/>
                <a:sym typeface="Comic Sans MS"/>
              </a:rPr>
              <a:t>PROJECT-1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165" name="Google Shape;165;p18"/>
          <p:cNvSpPr txBox="1">
            <a:spLocks noGrp="1"/>
          </p:cNvSpPr>
          <p:nvPr>
            <p:ph type="subTitle" idx="1"/>
          </p:nvPr>
        </p:nvSpPr>
        <p:spPr>
          <a:xfrm>
            <a:off x="2036952" y="2812777"/>
            <a:ext cx="8915399" cy="1831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dirty="0">
                <a:solidFill>
                  <a:srgbClr val="002060"/>
                </a:solidFill>
                <a:highlight>
                  <a:srgbClr val="FEFFFF"/>
                </a:highlight>
                <a:latin typeface="Times New Roman" panose="02020603050405020304" pitchFamily="18" charset="0"/>
                <a:ea typeface="Playfair Display Regular"/>
                <a:cs typeface="Times New Roman" panose="02020603050405020304" pitchFamily="18" charset="0"/>
                <a:sym typeface="Playfair Display Regular"/>
              </a:rPr>
              <a:t>Ajay Kumar </a:t>
            </a:r>
            <a:r>
              <a:rPr lang="en-US" dirty="0" err="1">
                <a:solidFill>
                  <a:srgbClr val="002060"/>
                </a:solidFill>
                <a:highlight>
                  <a:srgbClr val="FEFFFF"/>
                </a:highlight>
                <a:latin typeface="Times New Roman" panose="02020603050405020304" pitchFamily="18" charset="0"/>
                <a:ea typeface="Playfair Display Regular"/>
                <a:cs typeface="Times New Roman" panose="02020603050405020304" pitchFamily="18" charset="0"/>
                <a:sym typeface="Playfair Display Regular"/>
              </a:rPr>
              <a:t>Gadireddy</a:t>
            </a:r>
            <a:endParaRPr dirty="0">
              <a:solidFill>
                <a:srgbClr val="002060"/>
              </a:solidFill>
              <a:highlight>
                <a:srgbClr val="FEFFFF"/>
              </a:highlight>
              <a:latin typeface="Times New Roman" panose="02020603050405020304" pitchFamily="18" charset="0"/>
              <a:ea typeface="Playfair Display Regular"/>
              <a:cs typeface="Times New Roman" panose="02020603050405020304" pitchFamily="18" charset="0"/>
              <a:sym typeface="Playfair Display Regular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dirty="0" err="1">
                <a:solidFill>
                  <a:srgbClr val="002060"/>
                </a:solidFill>
                <a:highlight>
                  <a:srgbClr val="FEFFFF"/>
                </a:highlight>
                <a:latin typeface="Times New Roman" panose="02020603050405020304" pitchFamily="18" charset="0"/>
                <a:ea typeface="Playfair Display Regular"/>
                <a:cs typeface="Times New Roman" panose="02020603050405020304" pitchFamily="18" charset="0"/>
                <a:sym typeface="Playfair Display Regular"/>
              </a:rPr>
              <a:t>Aravind</a:t>
            </a:r>
            <a:r>
              <a:rPr lang="en-US" dirty="0">
                <a:solidFill>
                  <a:srgbClr val="002060"/>
                </a:solidFill>
                <a:highlight>
                  <a:srgbClr val="FEFFFF"/>
                </a:highlight>
                <a:latin typeface="Times New Roman" panose="02020603050405020304" pitchFamily="18" charset="0"/>
                <a:ea typeface="Playfair Display Regular"/>
                <a:cs typeface="Times New Roman" panose="02020603050405020304" pitchFamily="18" charset="0"/>
                <a:sym typeface="Playfair Display Regular"/>
              </a:rPr>
              <a:t> Raj</a:t>
            </a:r>
            <a:endParaRPr dirty="0">
              <a:solidFill>
                <a:srgbClr val="002060"/>
              </a:solidFill>
              <a:highlight>
                <a:srgbClr val="FEFFFF"/>
              </a:highlight>
              <a:latin typeface="Times New Roman" panose="02020603050405020304" pitchFamily="18" charset="0"/>
              <a:ea typeface="Playfair Display Regular"/>
              <a:cs typeface="Times New Roman" panose="02020603050405020304" pitchFamily="18" charset="0"/>
              <a:sym typeface="Playfair Display Regular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dirty="0" err="1">
                <a:solidFill>
                  <a:srgbClr val="002060"/>
                </a:solidFill>
                <a:highlight>
                  <a:srgbClr val="FEFFFF"/>
                </a:highlight>
                <a:latin typeface="Times New Roman" panose="02020603050405020304" pitchFamily="18" charset="0"/>
                <a:ea typeface="Playfair Display Regular"/>
                <a:cs typeface="Times New Roman" panose="02020603050405020304" pitchFamily="18" charset="0"/>
                <a:sym typeface="Playfair Display Regular"/>
              </a:rPr>
              <a:t>Shatha</a:t>
            </a:r>
            <a:r>
              <a:rPr lang="en-US" dirty="0">
                <a:solidFill>
                  <a:srgbClr val="002060"/>
                </a:solidFill>
                <a:highlight>
                  <a:srgbClr val="FEFFFF"/>
                </a:highlight>
                <a:latin typeface="Times New Roman" panose="02020603050405020304" pitchFamily="18" charset="0"/>
                <a:ea typeface="Playfair Display Regular"/>
                <a:cs typeface="Times New Roman" panose="02020603050405020304" pitchFamily="18" charset="0"/>
                <a:sym typeface="Playfair Display Regular"/>
              </a:rPr>
              <a:t> </a:t>
            </a:r>
            <a:r>
              <a:rPr lang="en-US" dirty="0" err="1">
                <a:solidFill>
                  <a:srgbClr val="002060"/>
                </a:solidFill>
                <a:highlight>
                  <a:srgbClr val="FEFFFF"/>
                </a:highlight>
                <a:latin typeface="Times New Roman" panose="02020603050405020304" pitchFamily="18" charset="0"/>
                <a:ea typeface="Playfair Display Regular"/>
                <a:cs typeface="Times New Roman" panose="02020603050405020304" pitchFamily="18" charset="0"/>
                <a:sym typeface="Playfair Display Regular"/>
              </a:rPr>
              <a:t>Arvind</a:t>
            </a:r>
            <a:endParaRPr dirty="0">
              <a:solidFill>
                <a:srgbClr val="002060"/>
              </a:solidFill>
              <a:highlight>
                <a:srgbClr val="FEFFFF"/>
              </a:highlight>
              <a:latin typeface="Times New Roman" panose="02020603050405020304" pitchFamily="18" charset="0"/>
              <a:ea typeface="Playfair Display Regular"/>
              <a:cs typeface="Times New Roman" panose="02020603050405020304" pitchFamily="18" charset="0"/>
              <a:sym typeface="Playfair Display Regular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dirty="0" err="1">
                <a:solidFill>
                  <a:srgbClr val="002060"/>
                </a:solidFill>
                <a:highlight>
                  <a:srgbClr val="FEFFFF"/>
                </a:highlight>
                <a:latin typeface="Times New Roman" panose="02020603050405020304" pitchFamily="18" charset="0"/>
                <a:ea typeface="Playfair Display Regular"/>
                <a:cs typeface="Times New Roman" panose="02020603050405020304" pitchFamily="18" charset="0"/>
                <a:sym typeface="Playfair Display Regular"/>
              </a:rPr>
              <a:t>Zabiulla</a:t>
            </a:r>
            <a:endParaRPr dirty="0">
              <a:solidFill>
                <a:srgbClr val="002060"/>
              </a:solidFill>
              <a:highlight>
                <a:srgbClr val="FEFFFF"/>
              </a:highlight>
              <a:latin typeface="Times New Roman" panose="02020603050405020304" pitchFamily="18" charset="0"/>
              <a:ea typeface="Playfair Display Regular"/>
              <a:cs typeface="Times New Roman" panose="02020603050405020304" pitchFamily="18" charset="0"/>
              <a:sym typeface="Playfair Display Regula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>
            <a:spLocks noGrp="1"/>
          </p:cNvSpPr>
          <p:nvPr>
            <p:ph type="title"/>
          </p:nvPr>
        </p:nvSpPr>
        <p:spPr>
          <a:xfrm>
            <a:off x="1747319" y="624110"/>
            <a:ext cx="9757293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IN" sz="4000" b="1" dirty="0" smtClean="0">
                <a:latin typeface="Times New Roman" panose="02020603050405020304" pitchFamily="18" charset="0"/>
                <a:ea typeface="Comic Sans MS"/>
                <a:cs typeface="Times New Roman" panose="02020603050405020304" pitchFamily="18" charset="0"/>
                <a:sym typeface="Comic Sans MS"/>
              </a:rPr>
              <a:t>PROBLEM STATEMENT</a:t>
            </a:r>
            <a:endParaRPr lang="en-IN" sz="4000" b="1" dirty="0">
              <a:latin typeface="Times New Roman" panose="02020603050405020304" pitchFamily="18" charset="0"/>
              <a:ea typeface="Comic Sans MS"/>
              <a:cs typeface="Times New Roman" panose="02020603050405020304" pitchFamily="18" charset="0"/>
              <a:sym typeface="Comic Sans MS"/>
            </a:endParaRPr>
          </a:p>
        </p:txBody>
      </p:sp>
      <p:sp>
        <p:nvSpPr>
          <p:cNvPr id="171" name="Google Shape;171;p19"/>
          <p:cNvSpPr txBox="1">
            <a:spLocks noGrp="1"/>
          </p:cNvSpPr>
          <p:nvPr>
            <p:ph type="body" idx="1"/>
          </p:nvPr>
        </p:nvSpPr>
        <p:spPr>
          <a:xfrm>
            <a:off x="1593410" y="1656784"/>
            <a:ext cx="9911202" cy="4254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basic idea of problem is we have to shift the position of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 array as according to the instructions given by the user such as UP,DOWN,LEFT,RIGHT.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initial snap of the input may look like as follows:</a:t>
            </a:r>
          </a:p>
          <a:p>
            <a:pPr marL="114300" indent="0" algn="just">
              <a:lnSpc>
                <a:spcPct val="150000"/>
              </a:lnSpc>
              <a:spcBef>
                <a:spcPts val="0"/>
              </a:spcBef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lnSpc>
                <a:spcPct val="150000"/>
              </a:lnSpc>
              <a:spcBef>
                <a:spcPts val="0"/>
              </a:spcBef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lnSpc>
                <a:spcPct val="150000"/>
              </a:lnSpc>
              <a:spcBef>
                <a:spcPts val="0"/>
              </a:spcBef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Depending on the instructions we have to shift the 1s position and whenever a shift is not possible, we should leave the state of array unchanged.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Once the user enters “-1” the program should terminate.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>
            <a:spLocks noGrp="1"/>
          </p:cNvSpPr>
          <p:nvPr>
            <p:ph type="title"/>
          </p:nvPr>
        </p:nvSpPr>
        <p:spPr>
          <a:xfrm>
            <a:off x="1466661" y="624110"/>
            <a:ext cx="10037952" cy="887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I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APPROACH</a:t>
            </a:r>
            <a:endParaRPr lang="en-IN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1385180" y="1584356"/>
            <a:ext cx="10119432" cy="501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logic behind the problem is to convert index of single dimension array to two-D array to verify whether it is a valid index.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simplicity, we made columns as fixed size of 5 and the rows vary as according to length of One-D array.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Initially we will first find the index of 1 in One-D Array, say index.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 this, row and column can be calculated as</a:t>
            </a:r>
          </a:p>
          <a:p>
            <a:pPr marL="11430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r 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index / 5, c = index % </a:t>
            </a: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 which are the positions of 1 if it is a 2-D array.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will verify, if its a valid case as according to conditions:</a:t>
            </a:r>
          </a:p>
          <a:p>
            <a:pPr marL="11430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Up=(r-1,c)</a:t>
            </a:r>
          </a:p>
          <a:p>
            <a:pPr marL="11430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Down=(r+1,c)</a:t>
            </a:r>
          </a:p>
          <a:p>
            <a:pPr marL="11430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Left=(r,c-1)</a:t>
            </a:r>
          </a:p>
          <a:p>
            <a:pPr marL="11430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right=(r,c+1)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0694" y="624110"/>
            <a:ext cx="9693918" cy="1068888"/>
          </a:xfrm>
        </p:spPr>
        <p:txBody>
          <a:bodyPr>
            <a:normAutofit/>
          </a:bodyPr>
          <a:lstStyle/>
          <a:p>
            <a:r>
              <a:rPr lang="en-I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APPROACH</a:t>
            </a:r>
            <a:endParaRPr lang="en-IN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10281" y="1530036"/>
            <a:ext cx="985017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Once Verified, we convert back the 2-D index to 1-D index by using,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new index=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* 5 + 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where R=row transformed as according to direction given by user,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C=column transformed as according to direction given by user.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Shift the 1s position to new index.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Continue this Process until “-1” is entered by user.</a:t>
            </a:r>
          </a:p>
        </p:txBody>
      </p:sp>
    </p:spTree>
    <p:extLst>
      <p:ext uri="{BB962C8B-B14F-4D97-AF65-F5344CB8AC3E}">
        <p14:creationId xmlns:p14="http://schemas.microsoft.com/office/powerpoint/2010/main" val="37664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>
            <a:spLocks noGrp="1"/>
          </p:cNvSpPr>
          <p:nvPr>
            <p:ph type="title"/>
          </p:nvPr>
        </p:nvSpPr>
        <p:spPr>
          <a:xfrm>
            <a:off x="1539089" y="624110"/>
            <a:ext cx="9965523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4400" b="1" dirty="0" smtClean="0">
                <a:latin typeface="Times New Roman" panose="02020603050405020304" pitchFamily="18" charset="0"/>
                <a:ea typeface="Comic Sans MS"/>
                <a:cs typeface="Times New Roman" panose="02020603050405020304" pitchFamily="18" charset="0"/>
                <a:sym typeface="Comic Sans MS"/>
              </a:rPr>
              <a:t>ALGORITHM</a:t>
            </a:r>
            <a:endParaRPr lang="en-US" sz="4400" b="1" dirty="0">
              <a:latin typeface="Times New Roman" panose="02020603050405020304" pitchFamily="18" charset="0"/>
              <a:ea typeface="Comic Sans MS"/>
              <a:cs typeface="Times New Roman" panose="02020603050405020304" pitchFamily="18" charset="0"/>
              <a:sym typeface="Comic Sans MS"/>
            </a:endParaRPr>
          </a:p>
        </p:txBody>
      </p:sp>
      <p:sp>
        <p:nvSpPr>
          <p:cNvPr id="183" name="Google Shape;183;p21"/>
          <p:cNvSpPr txBox="1">
            <a:spLocks noGrp="1"/>
          </p:cNvSpPr>
          <p:nvPr>
            <p:ph type="body" idx="1"/>
          </p:nvPr>
        </p:nvSpPr>
        <p:spPr>
          <a:xfrm>
            <a:off x="1385180" y="1729212"/>
            <a:ext cx="10119432" cy="4182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3429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Algorithm for the problem is given below:</a:t>
            </a:r>
          </a:p>
          <a:p>
            <a:pPr marL="3429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1 : Take the length of input from user as well as array elements</a:t>
            </a:r>
          </a:p>
          <a:p>
            <a:pPr marL="3429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2 : Find the index of 1 in the array.</a:t>
            </a:r>
          </a:p>
          <a:p>
            <a:pPr marL="3429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3 : Take the input direction from user and continue ste4-step6 until “-1” is entered by 	  user</a:t>
            </a:r>
          </a:p>
          <a:p>
            <a:pPr marL="342900" lvl="0" indent="-228600">
              <a:lnSpc>
                <a:spcPct val="150000"/>
              </a:lnSpc>
              <a:spcBef>
                <a:spcPts val="0"/>
              </a:spcBef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4 : Calculate r, c as 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= index / 5, c = index % 5</a:t>
            </a: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342900" lvl="0" indent="-22860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5 : Verify whether it is valid index of suppoused 2-d array:</a:t>
            </a:r>
          </a:p>
          <a:p>
            <a:pPr marL="342900" lvl="0" indent="-22860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 if Yes go to Step 6 else state remains unchanged.</a:t>
            </a:r>
          </a:p>
          <a:p>
            <a:pPr marL="342900" lvl="0" indent="-22860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6 : Transform the 1s position as according to new index calculated as </a:t>
            </a:r>
          </a:p>
          <a:p>
            <a:pPr marL="342900" lvl="0" indent="-22860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newindex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R * 5 +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C, R=transformed row</a:t>
            </a:r>
          </a:p>
          <a:p>
            <a:pPr marL="342900" lvl="0" indent="-228600">
              <a:lnSpc>
                <a:spcPct val="150000"/>
              </a:lnSpc>
              <a:spcBef>
                <a:spcPts val="0"/>
              </a:spcBef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         C=transformed column</a:t>
            </a:r>
          </a:p>
          <a:p>
            <a:pPr marL="342900" lvl="0" indent="-228600">
              <a:lnSpc>
                <a:spcPct val="150000"/>
              </a:lnSpc>
              <a:spcBef>
                <a:spcPts val="0"/>
              </a:spcBef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7 : Display the array to output Console.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57608" y="1430448"/>
            <a:ext cx="1032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code: https://github.com/ajaykumargadireddy/DotnetProjects.git</a:t>
            </a:r>
          </a:p>
        </p:txBody>
      </p:sp>
    </p:spTree>
    <p:extLst>
      <p:ext uri="{BB962C8B-B14F-4D97-AF65-F5344CB8AC3E}">
        <p14:creationId xmlns:p14="http://schemas.microsoft.com/office/powerpoint/2010/main" val="3330145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9212" y="624110"/>
            <a:ext cx="9775399" cy="788231"/>
          </a:xfrm>
        </p:spPr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2021-07-02-09-45-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9212" y="1412341"/>
            <a:ext cx="9560459" cy="537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294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600" dirty="0">
              <a:latin typeface="Pacifico"/>
              <a:ea typeface="Pacifico"/>
              <a:cs typeface="Pacifico"/>
              <a:sym typeface="Pacific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latin typeface="Pacifico"/>
                <a:ea typeface="Pacifico"/>
                <a:cs typeface="Pacifico"/>
                <a:sym typeface="Pacifico"/>
              </a:rPr>
              <a:t>       </a:t>
            </a:r>
            <a:r>
              <a:rPr lang="en-US" sz="6600" dirty="0" smtClean="0">
                <a:latin typeface="Cooper Black" panose="0208090404030B020404" pitchFamily="18" charset="0"/>
                <a:ea typeface="Pacifico"/>
                <a:cs typeface="Pacifico"/>
                <a:sym typeface="Pacifico"/>
              </a:rPr>
              <a:t>Thank you</a:t>
            </a:r>
            <a:endParaRPr sz="6600" dirty="0"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302</Words>
  <Application>Microsoft Office PowerPoint</Application>
  <PresentationFormat>Widescreen</PresentationFormat>
  <Paragraphs>47</Paragraphs>
  <Slides>8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Times New Roman</vt:lpstr>
      <vt:lpstr>Pacifico</vt:lpstr>
      <vt:lpstr>Comic Sans MS</vt:lpstr>
      <vt:lpstr>Arial</vt:lpstr>
      <vt:lpstr>Noto Sans Symbols</vt:lpstr>
      <vt:lpstr>Century Gothic</vt:lpstr>
      <vt:lpstr>Playfair Display Regular</vt:lpstr>
      <vt:lpstr>Cooper Black</vt:lpstr>
      <vt:lpstr>Wisp</vt:lpstr>
      <vt:lpstr>PROJECT-1 </vt:lpstr>
      <vt:lpstr>PROBLEM STATEMENT</vt:lpstr>
      <vt:lpstr>APPROACH</vt:lpstr>
      <vt:lpstr>APPROACH</vt:lpstr>
      <vt:lpstr>ALGORITHM</vt:lpstr>
      <vt:lpstr>PowerPoint Presentation</vt:lpstr>
      <vt:lpstr>EXECUTION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Project-1</dc:title>
  <dc:creator>JB</dc:creator>
  <cp:lastModifiedBy>Microsoft account</cp:lastModifiedBy>
  <cp:revision>14</cp:revision>
  <dcterms:modified xsi:type="dcterms:W3CDTF">2021-07-02T04:26:43Z</dcterms:modified>
</cp:coreProperties>
</file>